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553712" y="1115568"/>
            <a:ext cx="100584" cy="100584"/>
          </a:xfrm>
          <a:prstGeom prst="ellipse">
            <a:avLst/>
          </a:prstGeom>
          <a:solidFill>
            <a:srgbClr val="3DDC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36592" y="987552"/>
            <a:ext cx="32918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0" i="0">
                <a:solidFill>
                  <a:srgbClr val="64748B"/>
                </a:solidFill>
                <a:latin typeface="Courier New"/>
              </a:rPr>
              <a:t>RESEARCH PREVIEW · LIVE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00200"/>
            <a:ext cx="10908792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6400" b="1" i="0">
                <a:solidFill>
                  <a:srgbClr val="E2E8F0"/>
                </a:solidFill>
                <a:latin typeface="Arial"/>
              </a:rPr>
              <a:t>PM 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2743200"/>
            <a:ext cx="926287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2200" b="1" i="0">
                <a:solidFill>
                  <a:srgbClr val="3DDC84"/>
                </a:solidFill>
                <a:latin typeface="Arial"/>
              </a:rPr>
              <a:t>The AI that remembers your product decisions — with receipts.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3310128"/>
            <a:ext cx="8531352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64748B"/>
                </a:solidFill>
                <a:latin typeface="Arial"/>
              </a:rPr>
              <a:t>A role-based AI operating system for product managers: onboarding that builds a provenance-tagged brain, skills that cite it, and a loop that keeps the org honest.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88920" y="4160520"/>
            <a:ext cx="6611112" cy="1481328"/>
          </a:xfrm>
          <a:prstGeom prst="roundRect">
            <a:avLst>
              <a:gd name="adj" fmla="val 4500"/>
            </a:avLst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063240" y="4343400"/>
            <a:ext cx="6062472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1150" b="0" i="0">
                <a:solidFill>
                  <a:srgbClr val="64748B"/>
                </a:solidFill>
                <a:latin typeface="Courier New"/>
              </a:rPr>
              <a:t>~/pm-brain $ </a:t>
            </a:r>
            <a:r>
              <a:rPr sz="1150" b="0" i="0">
                <a:solidFill>
                  <a:srgbClr val="7FE8B0"/>
                </a:solidFill>
                <a:latin typeface="Courier New"/>
              </a:rPr>
              <a:t>/ingest interview-mia-0702.md</a:t>
            </a:r>
          </a:p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1150" b="0" i="0">
                <a:solidFill>
                  <a:srgbClr val="E2E8F0"/>
                </a:solidFill>
                <a:latin typeface="Courier New"/>
              </a:rPr>
              <a:t>✓ 6 claims added · 4 files updated · tagged </a:t>
            </a:r>
            <a:r>
              <a:rPr sz="1150" b="0" i="0">
                <a:solidFill>
                  <a:srgbClr val="7FE8B0"/>
                </a:solidFill>
                <a:latin typeface="Courier New"/>
              </a:rPr>
              <a:t>[documented]</a:t>
            </a:r>
          </a:p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1150" b="0" i="0">
                <a:solidFill>
                  <a:srgbClr val="64748B"/>
                </a:solidFill>
                <a:latin typeface="Courier New"/>
              </a:rPr>
              <a:t>~/pm-brain $ </a:t>
            </a:r>
            <a:r>
              <a:rPr sz="1150" b="0" i="0">
                <a:solidFill>
                  <a:srgbClr val="7FE8B0"/>
                </a:solidFill>
                <a:latin typeface="Courier New"/>
              </a:rPr>
              <a:t>ask "what did we decide on pricing?"</a:t>
            </a:r>
          </a:p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1150" b="0" i="0">
                <a:solidFill>
                  <a:srgbClr val="E2E8F0"/>
                </a:solidFill>
                <a:latin typeface="Courier New"/>
              </a:rPr>
              <a:t>→ 05-12: usage-based pilot first · src: decisions/pricing.md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6126480"/>
            <a:ext cx="109087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200" b="0" i="0">
                <a:solidFill>
                  <a:srgbClr val="64748B"/>
                </a:solidFill>
                <a:latin typeface="Arial"/>
              </a:rPr>
              <a:t>Vivek Ally  ·  vivek@brainally.io  ·  July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Roadmap: every quarter has a kill criterion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We fund the next phase with evidence, not momentum.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91640"/>
            <a:ext cx="10908792" cy="969264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19656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1" i="0">
                <a:solidFill>
                  <a:srgbClr val="3DDC84"/>
                </a:solidFill>
                <a:latin typeface="Courier New"/>
              </a:rPr>
              <a:t>M0–3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4560" y="1801368"/>
            <a:ext cx="2377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E2E8F0"/>
                </a:solidFill>
                <a:latin typeface="Arial"/>
              </a:rPr>
              <a:t>Ship the wedge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3440" y="1783080"/>
            <a:ext cx="39776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Interview + import + 6 cited skills. Thin viewer only if the falsification gate passes.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32520" y="1783080"/>
            <a:ext cx="265176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7FE8B0"/>
                </a:solidFill>
                <a:latin typeface="Courier New"/>
              </a:rPr>
              <a:t>gate: structured beats raw-dump (T1) · ≥3/10 pre-orders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807208"/>
            <a:ext cx="10908792" cy="969264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935224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1" i="0">
                <a:solidFill>
                  <a:srgbClr val="3DDC84"/>
                </a:solidFill>
                <a:latin typeface="Courier New"/>
              </a:rPr>
              <a:t>M3–6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4560" y="2916936"/>
            <a:ext cx="2377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E2E8F0"/>
                </a:solidFill>
                <a:latin typeface="Arial"/>
              </a:rPr>
              <a:t>Self-feeding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2898648"/>
            <a:ext cx="39776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Meeting-transcript ingest, then Jira / Linear. 25 paying individuals.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32520" y="2898648"/>
            <a:ext cx="265176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7FE8B0"/>
                </a:solidFill>
                <a:latin typeface="Courier New"/>
              </a:rPr>
              <a:t>gate: first cited answer &lt; 45 min · wk-4 retention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922776"/>
            <a:ext cx="10908792" cy="969264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4050791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1" i="0">
                <a:solidFill>
                  <a:srgbClr val="3DDC84"/>
                </a:solidFill>
                <a:latin typeface="Courier New"/>
              </a:rPr>
              <a:t>M6–9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94560" y="4032504"/>
            <a:ext cx="2377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E2E8F0"/>
                </a:solidFill>
                <a:latin typeface="Arial"/>
              </a:rPr>
              <a:t>First loop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4014215"/>
            <a:ext cx="39776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Weekly strategy-drift report live with 5 design-partner teams.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32520" y="4014215"/>
            <a:ext cx="265176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7FE8B0"/>
                </a:solidFill>
                <a:latin typeface="Courier New"/>
              </a:rPr>
              <a:t>gate: report gets forwarded, not just read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038344"/>
            <a:ext cx="10908792" cy="969264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166359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1" i="0">
                <a:solidFill>
                  <a:srgbClr val="3DDC84"/>
                </a:solidFill>
                <a:latin typeface="Courier New"/>
              </a:rPr>
              <a:t>M9–12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94560" y="5148072"/>
            <a:ext cx="2377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E2E8F0"/>
                </a:solidFill>
                <a:latin typeface="Arial"/>
              </a:rPr>
              <a:t>Org brain + raise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63440" y="5129783"/>
            <a:ext cx="39776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Permissions, whoknows, adoption view. Seed raise on retention + loop case studies.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32520" y="5129783"/>
            <a:ext cx="265176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7FE8B0"/>
                </a:solidFill>
                <a:latin typeface="Courier New"/>
              </a:rPr>
              <a:t>gate: retention flat by cohort 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263640"/>
            <a:ext cx="109087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full kill-criteria table: research/strategy-eval.md §6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[Placeholders — to be completed before sending]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783080"/>
            <a:ext cx="5394960" cy="301752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011680"/>
            <a:ext cx="484632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000"/>
              </a:spcAft>
            </a:pPr>
            <a:r>
              <a:rPr sz="1700" b="1" i="0">
                <a:solidFill>
                  <a:srgbClr val="E2E8F0"/>
                </a:solidFill>
                <a:latin typeface="Arial"/>
              </a:rPr>
              <a:t>Vivek Ally — Founder</a:t>
            </a:r>
          </a:p>
          <a:p>
            <a:pPr algn="l">
              <a:lnSpc>
                <a:spcPct val="100000"/>
              </a:lnSpc>
              <a:spcAft>
                <a:spcPts val="1000"/>
              </a:spcAft>
            </a:pPr>
            <a:r>
              <a:rPr sz="1200" b="0" i="0">
                <a:solidFill>
                  <a:srgbClr val="64748B"/>
                </a:solidFill>
                <a:latin typeface="Arial"/>
              </a:rPr>
              <a:t>[Placeholder: 2–3 lines — PM operating background, domain depth, proof of shipping. Lead with product-management experience; the moat story depends on it.]</a:t>
            </a:r>
          </a:p>
          <a:p>
            <a:pPr algn="l">
              <a:lnSpc>
                <a:spcPct val="100000"/>
              </a:lnSpc>
              <a:spcAft>
                <a:spcPts val="1000"/>
              </a:spcAft>
            </a:pPr>
            <a:r>
              <a:rPr sz="1150" b="0" i="0">
                <a:solidFill>
                  <a:srgbClr val="7FE8B0"/>
                </a:solidFill>
                <a:latin typeface="Courier New"/>
              </a:rPr>
              <a:t>vivek@brainally.io</a:t>
            </a:r>
          </a:p>
        </p:txBody>
      </p:sp>
      <p:sp>
        <p:nvSpPr>
          <p:cNvPr id="6" name="Rectangle 5"/>
          <p:cNvSpPr/>
          <p:nvPr/>
        </p:nvSpPr>
        <p:spPr>
          <a:xfrm>
            <a:off x="6263640" y="1783080"/>
            <a:ext cx="5285232" cy="141732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37960" y="1993392"/>
            <a:ext cx="4754880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350" b="1" i="0">
                <a:solidFill>
                  <a:srgbClr val="E2E8F0"/>
                </a:solidFill>
                <a:latin typeface="Arial"/>
              </a:rPr>
              <a:t>[Founding engineer — placeholder]</a:t>
            </a: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50" b="0" i="0">
                <a:solidFill>
                  <a:srgbClr val="64748B"/>
                </a:solidFill>
                <a:latin typeface="Arial"/>
              </a:rPr>
              <a:t>Profile sought: local-first tooling, TypeScript, agent infrastructure.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263640" y="3383280"/>
            <a:ext cx="5285232" cy="141732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37960" y="3593592"/>
            <a:ext cx="4754880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350" b="1" i="0">
                <a:solidFill>
                  <a:srgbClr val="E2E8F0"/>
                </a:solidFill>
                <a:latin typeface="Arial"/>
              </a:rPr>
              <a:t>[Advisors — placeholder]</a:t>
            </a: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50" b="0" i="0">
                <a:solidFill>
                  <a:srgbClr val="64748B"/>
                </a:solidFill>
                <a:latin typeface="Arial"/>
              </a:rPr>
              <a:t>One respected PM-community name materially changes the distribution math.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5120640"/>
            <a:ext cx="10908792" cy="914400"/>
          </a:xfrm>
          <a:prstGeom prst="rect">
            <a:avLst/>
          </a:prstGeom>
          <a:solidFill>
            <a:srgbClr val="141B29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321808"/>
            <a:ext cx="10332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 i="0">
                <a:solidFill>
                  <a:srgbClr val="E2E8F0"/>
                </a:solidFill>
                <a:latin typeface="Arial"/>
              </a:rPr>
              <a:t>Why this team can win the square: </a:t>
            </a:r>
            <a:r>
              <a:rPr sz="1200" b="0" i="0">
                <a:solidFill>
                  <a:srgbClr val="E2E8F0"/>
                </a:solidFill>
                <a:latin typeface="Arial"/>
              </a:rPr>
              <a:t>encoding “what should be happening” for PMs requires PM domain depth — that is the one input the well-funded horizontal players don’t have.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The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[Placeholders — to be completed before sending]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737360"/>
            <a:ext cx="10908792" cy="1051560"/>
          </a:xfrm>
          <a:prstGeom prst="rect">
            <a:avLst/>
          </a:prstGeom>
          <a:solidFill>
            <a:srgbClr val="141B29"/>
          </a:solidFill>
          <a:ln w="15240">
            <a:solidFill>
              <a:srgbClr val="3DDC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93392"/>
            <a:ext cx="10332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 i="0">
                <a:solidFill>
                  <a:srgbClr val="E2E8F0"/>
                </a:solidFill>
                <a:latin typeface="Arial"/>
              </a:rPr>
              <a:t>Raising  $[ ____ ]  pre-seed   ·   [ __ ] months runway   ·   closes at the org-brain gate (M9–12)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3063240"/>
            <a:ext cx="3611880" cy="13716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3246120"/>
            <a:ext cx="310896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3DDC84"/>
                </a:solidFill>
                <a:latin typeface="Courier New"/>
              </a:rPr>
              <a:t>[60%]  </a:t>
            </a:r>
            <a:r>
              <a:rPr sz="1450" b="1" i="0">
                <a:solidFill>
                  <a:srgbClr val="E2E8F0"/>
                </a:solidFill>
                <a:latin typeface="Arial"/>
              </a:rPr>
              <a:t>Product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3794760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0" i="0">
                <a:solidFill>
                  <a:srgbClr val="64748B"/>
                </a:solidFill>
                <a:latin typeface="Arial"/>
              </a:rPr>
              <a:t>wedge → connectors → loop</a:t>
            </a:r>
          </a:p>
        </p:txBody>
      </p:sp>
      <p:sp>
        <p:nvSpPr>
          <p:cNvPr id="9" name="Rectangle 8"/>
          <p:cNvSpPr/>
          <p:nvPr/>
        </p:nvSpPr>
        <p:spPr>
          <a:xfrm>
            <a:off x="4581144" y="3063240"/>
            <a:ext cx="3611880" cy="13716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09744" y="3246120"/>
            <a:ext cx="310896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3DDC84"/>
                </a:solidFill>
                <a:latin typeface="Courier New"/>
              </a:rPr>
              <a:t>[25%]  </a:t>
            </a:r>
            <a:r>
              <a:rPr sz="1450" b="1" i="0">
                <a:solidFill>
                  <a:srgbClr val="E2E8F0"/>
                </a:solidFill>
                <a:latin typeface="Arial"/>
              </a:rPr>
              <a:t>Go-to-market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9744" y="3794760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0" i="0">
                <a:solidFill>
                  <a:srgbClr val="64748B"/>
                </a:solidFill>
                <a:latin typeface="Arial"/>
              </a:rPr>
              <a:t>receipts content · design partners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22207" y="3063240"/>
            <a:ext cx="3611880" cy="13716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50807" y="3246120"/>
            <a:ext cx="310896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3DDC84"/>
                </a:solidFill>
                <a:latin typeface="Courier New"/>
              </a:rPr>
              <a:t>[15%]  </a:t>
            </a:r>
            <a:r>
              <a:rPr sz="1450" b="1" i="0">
                <a:solidFill>
                  <a:srgbClr val="E2E8F0"/>
                </a:solidFill>
                <a:latin typeface="Arial"/>
              </a:rPr>
              <a:t>Operations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0807" y="3794760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0" i="0">
                <a:solidFill>
                  <a:srgbClr val="64748B"/>
                </a:solidFill>
                <a:latin typeface="Arial"/>
              </a:rPr>
              <a:t>infra · legal · buffer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9160"/>
            <a:ext cx="10908792" cy="132588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892040"/>
            <a:ext cx="1033272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sz="1100" b="1" i="0">
                <a:solidFill>
                  <a:srgbClr val="64748B"/>
                </a:solidFill>
                <a:latin typeface="Courier New"/>
              </a:rPr>
              <a:t>WHAT THIS BUYS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sz="1300" b="1" i="0">
                <a:solidFill>
                  <a:srgbClr val="E2E8F0"/>
                </a:solidFill>
                <a:latin typeface="Arial"/>
              </a:rPr>
              <a:t>Wedge shipped + falsification gate passed · 25 paying PMs · drift loop live with 5 teams · $[ __ ]k ARR · a retention curve worth a seed round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6263640"/>
            <a:ext cx="109087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0" i="0">
                <a:solidFill>
                  <a:srgbClr val="7FE8B0"/>
                </a:solidFill>
                <a:latin typeface="Courier New"/>
              </a:rPr>
              <a:t>vivek@brainally.io · research preview: vivekally.github.io/pm-os-landing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The context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Every AI session starts from zero — and the fixes on the market go stale.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00200"/>
            <a:ext cx="5394960" cy="32004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10512"/>
            <a:ext cx="48463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64748B"/>
                </a:solidFill>
                <a:latin typeface="Courier New"/>
              </a:rPr>
              <a:t>WITHOUT PM OS — EVERY SESSION FROM SCRATCH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212848"/>
            <a:ext cx="48463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0" i="1">
                <a:solidFill>
                  <a:srgbClr val="E2E8F0"/>
                </a:solidFill>
                <a:latin typeface="Arial"/>
              </a:rPr>
              <a:t>“Let me remind you — we’re a B2B SaaS tool for data teams. Our persona is the data lead who owns activation. We’re freemium. Our big bet right now is…”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127248"/>
            <a:ext cx="484632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200" b="0" i="0">
                <a:solidFill>
                  <a:srgbClr val="E2E8F0"/>
                </a:solidFill>
                <a:latin typeface="Arial"/>
              </a:rPr>
              <a:t>•  Context re-explained before every useful answer — outputs come back generic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200" b="0" i="0">
                <a:solidFill>
                  <a:srgbClr val="E2E8F0"/>
                </a:solidFill>
                <a:latin typeface="Arial"/>
              </a:rPr>
              <a:t>•  Product truth scattered across meetings, tickets and threads — piling up faster than any PM can connect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200" b="0" i="0">
                <a:solidFill>
                  <a:srgbClr val="E2E8F0"/>
                </a:solidFill>
                <a:latin typeface="Arial"/>
              </a:rPr>
              <a:t>•  Static “context files” go stale — unmaintained, untrusted, uncited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263640" y="1600200"/>
            <a:ext cx="5285232" cy="3200400"/>
          </a:xfrm>
          <a:prstGeom prst="rect">
            <a:avLst/>
          </a:prstGeom>
          <a:solidFill>
            <a:srgbClr val="141B29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37960" y="1810512"/>
            <a:ext cx="47548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64748B"/>
                </a:solidFill>
                <a:latin typeface="Courier New"/>
              </a:rPr>
              <a:t>WHY THIS IS NOW A CATEGORY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60" y="2212848"/>
            <a:ext cx="4736592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650" b="1" i="1">
                <a:solidFill>
                  <a:srgbClr val="E2E8F0"/>
                </a:solidFill>
                <a:latin typeface="Arial"/>
              </a:rPr>
              <a:t>“The biggest blocker to AI automation of companies is no longer the models… Now the blocker is the domain knowledge.”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4069080"/>
            <a:ext cx="473659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50" b="0" i="0">
                <a:solidFill>
                  <a:srgbClr val="3DDC84"/>
                </a:solidFill>
                <a:latin typeface="Arial"/>
              </a:rPr>
              <a:t>— Tom Blomfield, “Company Brain”, Y Combinator Requests for Startups, Summer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5074920"/>
            <a:ext cx="3465576" cy="11430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5257800"/>
            <a:ext cx="3017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900" b="1" i="0">
                <a:solidFill>
                  <a:srgbClr val="3DDC84"/>
                </a:solidFill>
                <a:latin typeface="Arial"/>
              </a:rPr>
              <a:t>every session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5687568"/>
            <a:ext cx="3017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0">
                <a:solidFill>
                  <a:srgbClr val="64748B"/>
                </a:solidFill>
                <a:latin typeface="Arial"/>
              </a:rPr>
              <a:t>the context tax is paid again before the first useful answer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66260" y="5074920"/>
            <a:ext cx="3465576" cy="11430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94860" y="5257800"/>
            <a:ext cx="3017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900" b="1" i="0">
                <a:solidFill>
                  <a:srgbClr val="3DDC84"/>
                </a:solidFill>
                <a:latin typeface="Arial"/>
              </a:rPr>
              <a:t>4+ tools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4860" y="5687568"/>
            <a:ext cx="3017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0">
                <a:solidFill>
                  <a:srgbClr val="64748B"/>
                </a:solidFill>
                <a:latin typeface="Arial"/>
              </a:rPr>
              <a:t>where one PM’s product truth lives — docs, tickets, chat, calls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92440" y="5074920"/>
            <a:ext cx="3465576" cy="11430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21040" y="5257800"/>
            <a:ext cx="3017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900" b="1" i="0">
                <a:solidFill>
                  <a:srgbClr val="3DDC84"/>
                </a:solidFill>
                <a:latin typeface="Arial"/>
              </a:rPr>
              <a:t>0 receipts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21040" y="5687568"/>
            <a:ext cx="3017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0">
                <a:solidFill>
                  <a:srgbClr val="64748B"/>
                </a:solidFill>
                <a:latin typeface="Arial"/>
              </a:rPr>
              <a:t>AI outputs carry no provenance — trust collapses at review time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Why 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Four forces converged in the last 18 months.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45920"/>
            <a:ext cx="5376672" cy="210312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96112" y="1847088"/>
            <a:ext cx="731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1" i="0">
                <a:solidFill>
                  <a:srgbClr val="3DDC84"/>
                </a:solidFill>
                <a:latin typeface="Courier New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1828800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 i="0">
                <a:solidFill>
                  <a:srgbClr val="E2E8F0"/>
                </a:solidFill>
                <a:latin typeface="Arial"/>
              </a:rPr>
              <a:t>Models stopped being the blocker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267712"/>
            <a:ext cx="4279392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80" b="0" i="0">
                <a:solidFill>
                  <a:srgbClr val="E2E8F0"/>
                </a:solidFill>
                <a:latin typeface="Arial"/>
              </a:rPr>
              <a:t>YC’s own RFS says the constraint has moved from model quality to domain knowledge. The bottleneck is what the AI knows about you.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8760" y="3346704"/>
            <a:ext cx="427939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950" b="0" i="0">
                <a:solidFill>
                  <a:srgbClr val="64748B"/>
                </a:solidFill>
                <a:latin typeface="Courier New"/>
              </a:rPr>
              <a:t>ycombinator.com/rfs · Summer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6263640" y="1645920"/>
            <a:ext cx="5376672" cy="210312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19672" y="1847088"/>
            <a:ext cx="731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1" i="0">
                <a:solidFill>
                  <a:srgbClr val="3DDC84"/>
                </a:solidFill>
                <a:latin typeface="Courier New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0" y="1828800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 i="0">
                <a:solidFill>
                  <a:srgbClr val="E2E8F0"/>
                </a:solidFill>
                <a:latin typeface="Arial"/>
              </a:rPr>
              <a:t>The memory substrate became free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0" y="2267712"/>
            <a:ext cx="4279392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80" b="0" i="0">
                <a:solidFill>
                  <a:srgbClr val="E2E8F0"/>
                </a:solidFill>
                <a:latin typeface="Arial"/>
              </a:rPr>
              <a:t>Garry Tan open-sourced GBrain (MIT, Apr 2026) — ~5K stars in 24h. Mem0 raised $24M and is AWS Agent SDK’s default memory. Engines are commodity.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0" y="3346704"/>
            <a:ext cx="427939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950" b="0" i="0">
                <a:solidFill>
                  <a:srgbClr val="64748B"/>
                </a:solidFill>
                <a:latin typeface="Courier New"/>
              </a:rPr>
              <a:t>github.com/garrytan/gbrain · techcrunch.com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977639"/>
            <a:ext cx="5376672" cy="210312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4178807"/>
            <a:ext cx="731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1" i="0">
                <a:solidFill>
                  <a:srgbClr val="3DDC84"/>
                </a:solidFill>
                <a:latin typeface="Courier New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8760" y="4160520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 i="0">
                <a:solidFill>
                  <a:srgbClr val="E2E8F0"/>
                </a:solidFill>
                <a:latin typeface="Arial"/>
              </a:rPr>
              <a:t>Capital is converging on context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08760" y="4599431"/>
            <a:ext cx="4279392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80" b="0" i="0">
                <a:solidFill>
                  <a:srgbClr val="E2E8F0"/>
                </a:solidFill>
                <a:latin typeface="Arial"/>
              </a:rPr>
              <a:t>Glean $7.2B. Granola $125M at $1.5B — pivoting from notetaker to “enterprise AI context.” Dust $40M Series B (Sequoia).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8760" y="5678424"/>
            <a:ext cx="427939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950" b="0" i="0">
                <a:solidFill>
                  <a:srgbClr val="64748B"/>
                </a:solidFill>
                <a:latin typeface="Courier New"/>
              </a:rPr>
              <a:t>cnbc.com · techcrunch.com · sifted.eu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63640" y="3977639"/>
            <a:ext cx="5376672" cy="210312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19672" y="4178807"/>
            <a:ext cx="731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1" i="0">
                <a:solidFill>
                  <a:srgbClr val="3DDC84"/>
                </a:solidFill>
                <a:latin typeface="Courier New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0" y="4160520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 i="0">
                <a:solidFill>
                  <a:srgbClr val="E2E8F0"/>
                </a:solidFill>
                <a:latin typeface="Arial"/>
              </a:rPr>
              <a:t>PMs already pay for AI workflows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2320" y="4599431"/>
            <a:ext cx="4279392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80" b="0" i="0">
                <a:solidFill>
                  <a:srgbClr val="E2E8F0"/>
                </a:solidFill>
                <a:latin typeface="Arial"/>
              </a:rPr>
              <a:t>mySecond $39/seat/mo · ChatPRD claims 100K+ PMs, bootstrapped · $49 skill packs. Willingness to pay is proven — compounding memory is not on offer.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5678424"/>
            <a:ext cx="427939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950" b="0" i="0">
                <a:solidFill>
                  <a:srgbClr val="64748B"/>
                </a:solidFill>
                <a:latin typeface="Courier New"/>
              </a:rPr>
              <a:t>mysecond.ai · chatprd.ai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The onboarding is the brain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One sitting in, the AI already knows your product — and can prove it.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45920"/>
            <a:ext cx="3611880" cy="178308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28800"/>
            <a:ext cx="3154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3DDC84"/>
                </a:solidFill>
                <a:latin typeface="Courier New"/>
              </a:rPr>
              <a:t>01 · SEED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240280"/>
            <a:ext cx="31546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80" b="0" i="0">
                <a:solidFill>
                  <a:srgbClr val="E2E8F0"/>
                </a:solidFill>
                <a:latin typeface="Arial"/>
              </a:rPr>
              <a:t>A guided interview plus your existing artifacts — Notion exports, Jira boards, transcripts — become 30–50 sourced claims in one sitting. No cold start.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51960" y="2377440"/>
            <a:ext cx="32918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8" name="Rectangle 7"/>
          <p:cNvSpPr/>
          <p:nvPr/>
        </p:nvSpPr>
        <p:spPr>
          <a:xfrm>
            <a:off x="4581144" y="1645920"/>
            <a:ext cx="3611880" cy="178308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09744" y="1828800"/>
            <a:ext cx="3154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3DDC84"/>
                </a:solidFill>
                <a:latin typeface="Courier New"/>
              </a:rPr>
              <a:t>02 · CITE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9744" y="2240280"/>
            <a:ext cx="31546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80" b="0" i="0">
                <a:solidFill>
                  <a:srgbClr val="E2E8F0"/>
                </a:solidFill>
                <a:latin typeface="Arial"/>
              </a:rPr>
              <a:t>Core PM skills — PRD, discovery, strategy, meeting prep — load the brain first. Every output carries receipts: each claim links to its source.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3024" y="2377440"/>
            <a:ext cx="32918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22207" y="1645920"/>
            <a:ext cx="3611880" cy="178308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50807" y="1828800"/>
            <a:ext cx="3154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3DDC84"/>
                </a:solidFill>
                <a:latin typeface="Courier New"/>
              </a:rPr>
              <a:t>03 · COMPOUND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0807" y="2240280"/>
            <a:ext cx="31546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80" b="0" i="0">
                <a:solidFill>
                  <a:srgbClr val="E2E8F0"/>
                </a:solidFill>
                <a:latin typeface="Arial"/>
              </a:rPr>
              <a:t>Every run writes back. A weekly sweep flags drift and contradictions — like a decision a new interview just undermined.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703320"/>
            <a:ext cx="6720840" cy="1920240"/>
          </a:xfrm>
          <a:prstGeom prst="rect">
            <a:avLst/>
          </a:prstGeom>
          <a:solidFill>
            <a:srgbClr val="141B29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3886200"/>
            <a:ext cx="62179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 i="0">
                <a:solidFill>
                  <a:srgbClr val="7FE8B0"/>
                </a:solidFill>
                <a:latin typeface="Courier New"/>
              </a:rPr>
              <a:t>## knowledge/users.md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4315968"/>
            <a:ext cx="44805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0" i="0">
                <a:solidFill>
                  <a:srgbClr val="E2E8F0"/>
                </a:solidFill>
                <a:latin typeface="Courier New"/>
              </a:rPr>
              <a:t>- activation drops at connector setup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40680" y="4315968"/>
            <a:ext cx="1737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 i="0">
                <a:solidFill>
                  <a:srgbClr val="7FE8B0"/>
                </a:solidFill>
                <a:latin typeface="Courier New"/>
              </a:rPr>
              <a:t>[documented]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4700016"/>
            <a:ext cx="44805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0" i="0">
                <a:solidFill>
                  <a:srgbClr val="E2E8F0"/>
                </a:solidFill>
                <a:latin typeface="Courier New"/>
              </a:rPr>
              <a:t>- senior PMs now the primary adopters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40680" y="4700016"/>
            <a:ext cx="1737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 i="0">
                <a:solidFill>
                  <a:srgbClr val="5BC0EB"/>
                </a:solidFill>
                <a:latin typeface="Courier New"/>
              </a:rPr>
              <a:t>[verbal]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5084064"/>
            <a:ext cx="44805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0" i="0">
                <a:solidFill>
                  <a:srgbClr val="E2E8F0"/>
                </a:solidFill>
                <a:latin typeface="Courier New"/>
              </a:rPr>
              <a:t>- enterprise will pay extra for SSO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40680" y="5084064"/>
            <a:ext cx="1737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 i="0">
                <a:solidFill>
                  <a:srgbClr val="C9A227"/>
                </a:solidFill>
                <a:latin typeface="Courier New"/>
              </a:rPr>
              <a:t>[hunch]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0" y="3886200"/>
            <a:ext cx="3959352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1" i="0">
                <a:solidFill>
                  <a:srgbClr val="E2E8F0"/>
                </a:solidFill>
                <a:latin typeface="Arial"/>
              </a:rPr>
              <a:t>Trust hierarchy</a:t>
            </a:r>
          </a:p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150" b="0" i="0">
                <a:solidFill>
                  <a:srgbClr val="64748B"/>
                </a:solidFill>
                <a:latin typeface="Arial"/>
              </a:rPr>
              <a:t>documented &gt; verbal &gt; hunch &gt; industry — in plain text, so you can override it.</a:t>
            </a:r>
          </a:p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600" b="0" i="0">
                <a:solidFill>
                  <a:srgbClr val="64748B"/>
                </a:solidFill>
                <a:latin typeface="Arial"/>
              </a:rPr>
              <a:t/>
            </a:r>
          </a:p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1" i="0">
                <a:solidFill>
                  <a:srgbClr val="3DDC84"/>
                </a:solidFill>
                <a:latin typeface="Arial"/>
              </a:rPr>
              <a:t>Skill packs give your AI instructions. PM OS gives it evidence.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5852160"/>
            <a:ext cx="10908792" cy="566928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5989320"/>
            <a:ext cx="1090879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50" b="0" i="0">
                <a:solidFill>
                  <a:srgbClr val="7FE8B0"/>
                </a:solidFill>
                <a:latin typeface="Courier New"/>
              </a:rPr>
              <a:t>plain markdown in your repo · no vector DB · commits locally — never pushed anywhere you don’t control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Product: four phases, one compounding asset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The brain is the wedge. The loop is the prize.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91640"/>
            <a:ext cx="2670048" cy="3108960"/>
          </a:xfrm>
          <a:prstGeom prst="rect">
            <a:avLst/>
          </a:prstGeom>
          <a:solidFill>
            <a:srgbClr val="141B29"/>
          </a:solidFill>
          <a:ln w="15240">
            <a:solidFill>
              <a:srgbClr val="3DDC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7" y="1874519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3DDC84"/>
                </a:solidFill>
                <a:latin typeface="Courier New"/>
              </a:rPr>
              <a:t>PHASE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7" y="2176272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600" b="1" i="0">
                <a:solidFill>
                  <a:srgbClr val="E2E8F0"/>
                </a:solidFill>
                <a:latin typeface="Arial"/>
              </a:rPr>
              <a:t>Seed the brain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7" y="2633472"/>
            <a:ext cx="2267712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130" b="0" i="0">
                <a:solidFill>
                  <a:srgbClr val="E2E8F0"/>
                </a:solidFill>
                <a:latin typeface="Arial"/>
              </a:rPr>
              <a:t>Brain-seeded onboarding + cited core skills. Skills free · memory metered.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7" y="4343400"/>
            <a:ext cx="226771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7FE8B0"/>
                </a:solidFill>
                <a:latin typeface="Courier New"/>
              </a:rPr>
              <a:t>now · research preview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91839" y="3017520"/>
            <a:ext cx="31089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84448" y="1691640"/>
            <a:ext cx="2670048" cy="310896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85615" y="1874519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64748B"/>
                </a:solidFill>
                <a:latin typeface="Courier New"/>
              </a:rPr>
              <a:t>PHASE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5615" y="2176272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600" b="1" i="0">
                <a:solidFill>
                  <a:srgbClr val="E2E8F0"/>
                </a:solidFill>
                <a:latin typeface="Arial"/>
              </a:rPr>
              <a:t>Self-feeding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85615" y="2633472"/>
            <a:ext cx="2267712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130" b="0" i="0">
                <a:solidFill>
                  <a:srgbClr val="E2E8F0"/>
                </a:solidFill>
                <a:latin typeface="Arial"/>
              </a:rPr>
              <a:t>Connectors: meeting transcripts first, then Jira / Linear / Slack via MCP. Retention stops depending on user effort.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85615" y="4343400"/>
            <a:ext cx="226771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months 3–6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36208" y="3017520"/>
            <a:ext cx="31089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28816" y="1691640"/>
            <a:ext cx="2670048" cy="310896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29984" y="1874519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64748B"/>
                </a:solidFill>
                <a:latin typeface="Courier New"/>
              </a:rPr>
              <a:t>PHASE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29984" y="2176272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600" b="1" i="0">
                <a:solidFill>
                  <a:srgbClr val="E2E8F0"/>
                </a:solidFill>
                <a:latin typeface="Arial"/>
              </a:rPr>
              <a:t>The first loop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29984" y="2633472"/>
            <a:ext cx="2267712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130" b="0" i="0">
                <a:solidFill>
                  <a:srgbClr val="E2E8F0"/>
                </a:solidFill>
                <a:latin typeface="Arial"/>
              </a:rPr>
              <a:t>Weekly strategy-drift report: what shipped vs what was decided — flagged, cited, forwardable.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29984" y="4343400"/>
            <a:ext cx="226771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months 6–9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80576" y="3017520"/>
            <a:ext cx="31089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473184" y="1691640"/>
            <a:ext cx="2670048" cy="310896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74352" y="1874519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64748B"/>
                </a:solidFill>
                <a:latin typeface="Courier New"/>
              </a:rPr>
              <a:t>PHASE 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74352" y="2176272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600" b="1" i="0">
                <a:solidFill>
                  <a:srgbClr val="E2E8F0"/>
                </a:solidFill>
                <a:latin typeface="Arial"/>
              </a:rPr>
              <a:t>Org brain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74352" y="2633472"/>
            <a:ext cx="2267712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130" b="0" i="0">
                <a:solidFill>
                  <a:srgbClr val="E2E8F0"/>
                </a:solidFill>
                <a:latin typeface="Arial"/>
              </a:rPr>
              <a:t>Per-source permissions, whoknows, adoption dashboard. From one PM to the whole product org.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74352" y="4343400"/>
            <a:ext cx="226771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months 9+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" y="5120640"/>
            <a:ext cx="10908792" cy="123444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4400" y="5303520"/>
            <a:ext cx="103327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250" b="1" i="0">
                <a:solidFill>
                  <a:srgbClr val="E2E8F0"/>
                </a:solidFill>
                <a:latin typeface="Arial"/>
              </a:rPr>
              <a:t>Why this order is forced:  </a:t>
            </a:r>
            <a:r>
              <a:rPr sz="1250" b="0" i="0">
                <a:solidFill>
                  <a:srgbClr val="E2E8F0"/>
                </a:solidFill>
                <a:latin typeface="Arial"/>
              </a:rPr>
              <a:t>the loop needs the brain as its reference model of “what should be happening.” Brain-first is also the better GTM — day-one value, data gravity, and it avoids shipping “another dashboard.”</a:t>
            </a: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50" b="0" i="0">
                <a:solidFill>
                  <a:srgbClr val="64748B"/>
                </a:solidFill>
                <a:latin typeface="Arial"/>
              </a:rPr>
              <a:t>Maps to both YC RFS: Company Brain (Blomfield) → AI Operating System (Hu).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Market: honest math, big ceiling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Bottom-up from observed pricing — cross-checked top-down. Every figure cited.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91640"/>
            <a:ext cx="6675120" cy="123444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56232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64748B"/>
                </a:solidFill>
                <a:latin typeface="Courier New"/>
              </a:rPr>
              <a:t>TAM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0240" y="1801368"/>
            <a:ext cx="2651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100" b="1" i="0">
                <a:solidFill>
                  <a:srgbClr val="3DDC84"/>
                </a:solidFill>
                <a:latin typeface="Arial"/>
              </a:rPr>
              <a:t>$1–3.5B / yr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7720" y="1892808"/>
            <a:ext cx="26060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80" b="0" i="0">
                <a:solidFill>
                  <a:srgbClr val="E2E8F0"/>
                </a:solidFill>
                <a:latin typeface="Arial"/>
              </a:rPr>
              <a:t>every active PM on an AI PM-OS seat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2350008"/>
            <a:ext cx="5303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850K–2.6M PMs × ~$470/yr + 2–3× org tier  [estimate]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3108960"/>
            <a:ext cx="6675120" cy="123444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3273552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64748B"/>
                </a:solidFill>
                <a:latin typeface="Courier New"/>
              </a:rPr>
              <a:t>SAM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218688"/>
            <a:ext cx="2651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100" b="1" i="0">
                <a:solidFill>
                  <a:srgbClr val="3DDC84"/>
                </a:solidFill>
                <a:latin typeface="Arial"/>
              </a:rPr>
              <a:t>$95–140M / yr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7720" y="3310128"/>
            <a:ext cx="26060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80" b="0" i="0">
                <a:solidFill>
                  <a:srgbClr val="E2E8F0"/>
                </a:solidFill>
                <a:latin typeface="Arial"/>
              </a:rPr>
              <a:t>AI-forward, creator-reachable PMs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3767328"/>
            <a:ext cx="5303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~200–300K seats · ChatPRD’s 100K+ users = live proxy  [estimate]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4526280"/>
            <a:ext cx="6675120" cy="123444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4690872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64748B"/>
                </a:solidFill>
                <a:latin typeface="Courier New"/>
              </a:rPr>
              <a:t>SOM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4636008"/>
            <a:ext cx="2651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100" b="1" i="0">
                <a:solidFill>
                  <a:srgbClr val="3DDC84"/>
                </a:solidFill>
                <a:latin typeface="Arial"/>
              </a:rPr>
              <a:t>$0.9–3.8M ARR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7720" y="4727448"/>
            <a:ext cx="26060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80" b="0" i="0">
                <a:solidFill>
                  <a:srgbClr val="E2E8F0"/>
                </a:solidFill>
                <a:latin typeface="Arial"/>
              </a:rPr>
              <a:t>24–36 months, no distribution advantage assumed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20240" y="5184648"/>
            <a:ext cx="5303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2–8K paid seats at $29–39/mo  [estimate]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543800" y="1691640"/>
            <a:ext cx="4005072" cy="4251960"/>
          </a:xfrm>
          <a:prstGeom prst="rect">
            <a:avLst/>
          </a:prstGeom>
          <a:solidFill>
            <a:srgbClr val="141B29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18120" y="1901952"/>
            <a:ext cx="3474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64748B"/>
                </a:solidFill>
                <a:latin typeface="Courier New"/>
              </a:rPr>
              <a:t>THE EXPANSION CEILING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18120" y="2286000"/>
            <a:ext cx="347472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1000"/>
              </a:spcAft>
            </a:pPr>
            <a:r>
              <a:rPr sz="1200" b="0" i="0">
                <a:solidFill>
                  <a:srgbClr val="E2E8F0"/>
                </a:solidFill>
                <a:latin typeface="Arial"/>
              </a:rPr>
              <a:t>The same context + skills + workflows foundation replicates to any role — legal, sales, finance.</a:t>
            </a:r>
          </a:p>
          <a:p>
            <a:pPr algn="l">
              <a:lnSpc>
                <a:spcPct val="108000"/>
              </a:lnSpc>
              <a:spcAft>
                <a:spcPts val="1000"/>
              </a:spcAft>
            </a:pPr>
            <a:r>
              <a:rPr sz="1200" b="1" i="0">
                <a:solidFill>
                  <a:srgbClr val="E2E8F0"/>
                </a:solidFill>
                <a:latin typeface="Arial"/>
              </a:rPr>
              <a:t>Knowledge-management software:</a:t>
            </a:r>
          </a:p>
          <a:p>
            <a:pPr algn="l">
              <a:lnSpc>
                <a:spcPct val="108000"/>
              </a:lnSpc>
              <a:spcAft>
                <a:spcPts val="1000"/>
              </a:spcAft>
            </a:pPr>
            <a:r>
              <a:rPr sz="1500" b="1" i="0">
                <a:solidFill>
                  <a:srgbClr val="3DDC84"/>
                </a:solidFill>
                <a:latin typeface="Arial"/>
              </a:rPr>
              <a:t>$20.2B (2024) → $62.2B (2033), 13.6% CAGR.</a:t>
            </a:r>
          </a:p>
          <a:p>
            <a:pPr algn="l">
              <a:lnSpc>
                <a:spcPct val="108000"/>
              </a:lnSpc>
              <a:spcAft>
                <a:spcPts val="1000"/>
              </a:spcAft>
            </a:pPr>
            <a:r>
              <a:rPr sz="1150" b="0" i="0">
                <a:solidFill>
                  <a:srgbClr val="64748B"/>
                </a:solidFill>
                <a:latin typeface="Arial"/>
              </a:rPr>
              <a:t>We earn the bigger TAM by winning one role first — investors should discount any TAM a team hasn’t earned a wedge in.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080760"/>
            <a:ext cx="109087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method: bottom-up from observed pricing (mySecond $39/seat · ChatPRD $15–29) cross-checked top-down · all sources in sources.md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Crowded lanes — one open square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Funding verified per company; full table in research/market-research.md.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91640"/>
            <a:ext cx="6949440" cy="896112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10512"/>
            <a:ext cx="1965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64748B"/>
                </a:solidFill>
                <a:latin typeface="Courier New"/>
              </a:rPr>
              <a:t>PERSONAL PKM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2928" y="1801368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30" b="1" i="0">
                <a:solidFill>
                  <a:srgbClr val="E2E8F0"/>
                </a:solidFill>
                <a:latin typeface="Arial"/>
              </a:rPr>
              <a:t>Mem ($29M, stalled) · Rewind→Limitless (→Meta) · Tana ($25M)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2928" y="2176272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0">
                <a:solidFill>
                  <a:srgbClr val="64748B"/>
                </a:solidFill>
                <a:latin typeface="Arial"/>
              </a:rPr>
              <a:t>horizontal “second brains” neither retain nor monetize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724912"/>
            <a:ext cx="6949440" cy="896112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843784"/>
            <a:ext cx="1965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64748B"/>
                </a:solidFill>
                <a:latin typeface="Courier New"/>
              </a:rPr>
              <a:t>ENTERPRISE BRAINS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2928" y="2834640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30" b="1" i="0">
                <a:solidFill>
                  <a:srgbClr val="E2E8F0"/>
                </a:solidFill>
                <a:latin typeface="Arial"/>
              </a:rPr>
              <a:t>Glean $7.2B · Dust $40M B · Granola $1.5B · Notion 100M users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2928" y="3209544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0">
                <a:solidFill>
                  <a:srgbClr val="64748B"/>
                </a:solidFill>
                <a:latin typeface="Arial"/>
              </a:rPr>
              <a:t>IT buyer, cloud gravity — too heavy for a PM IC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758183"/>
            <a:ext cx="6949440" cy="896112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5"/>
            <a:ext cx="1965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64748B"/>
                </a:solidFill>
                <a:latin typeface="Courier New"/>
              </a:rPr>
              <a:t>MEMORY INFRA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2928" y="3867911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30" b="1" i="0">
                <a:solidFill>
                  <a:srgbClr val="E2E8F0"/>
                </a:solidFill>
                <a:latin typeface="Arial"/>
              </a:rPr>
              <a:t>Mem0 · Supermemory · Zep · Letta · GBrain (MIT)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2928" y="4242816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0">
                <a:solidFill>
                  <a:srgbClr val="64748B"/>
                </a:solidFill>
                <a:latin typeface="Arial"/>
              </a:rPr>
              <a:t>commodity suppliers — our substrate, not our rivals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4791456"/>
            <a:ext cx="6949440" cy="896112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4910328"/>
            <a:ext cx="1965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64748B"/>
                </a:solidFill>
                <a:latin typeface="Courier New"/>
              </a:rPr>
              <a:t>THE PM LANE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52928" y="4901184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30" b="1" i="0">
                <a:solidFill>
                  <a:srgbClr val="E2E8F0"/>
                </a:solidFill>
                <a:latin typeface="Arial"/>
              </a:rPr>
              <a:t>Huryn free · Gupta $49 · ChatPRD $15–29 · mySecond $39/seat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52928" y="5276088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0">
                <a:solidFill>
                  <a:srgbClr val="64748B"/>
                </a:solidFill>
                <a:latin typeface="Arial"/>
              </a:rPr>
              <a:t>skills everywhere — no compounding memory, no receipts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818120" y="1691640"/>
            <a:ext cx="3730752" cy="4114800"/>
          </a:xfrm>
          <a:prstGeom prst="rect">
            <a:avLst/>
          </a:prstGeom>
          <a:solidFill>
            <a:srgbClr val="141B29"/>
          </a:solidFill>
          <a:ln w="17780">
            <a:solidFill>
              <a:srgbClr val="3DDC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92440" y="1920240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50" b="1" i="0">
                <a:solidFill>
                  <a:srgbClr val="3DDC84"/>
                </a:solidFill>
                <a:latin typeface="Courier New"/>
              </a:rPr>
              <a:t>THE OPEN SQUARE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92440" y="2331720"/>
            <a:ext cx="320040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900"/>
              </a:spcAft>
            </a:pPr>
            <a:r>
              <a:rPr sz="1450" b="1" i="0">
                <a:solidFill>
                  <a:srgbClr val="E2E8F0"/>
                </a:solidFill>
                <a:latin typeface="Arial"/>
              </a:rPr>
              <a:t>Provenance-tagged PM memory + the PM drift loop.</a:t>
            </a:r>
          </a:p>
          <a:p>
            <a:pPr algn="l">
              <a:lnSpc>
                <a:spcPct val="110000"/>
              </a:lnSpc>
              <a:spcAft>
                <a:spcPts val="900"/>
              </a:spcAft>
            </a:pPr>
            <a:r>
              <a:rPr sz="1200" b="0" i="0">
                <a:solidFill>
                  <a:srgbClr val="E2E8F0"/>
                </a:solidFill>
                <a:latin typeface="Arial"/>
              </a:rPr>
              <a:t>Nobody ships receipts. Nobody closes the loop.</a:t>
            </a:r>
          </a:p>
          <a:p>
            <a:pPr algn="l">
              <a:lnSpc>
                <a:spcPct val="110000"/>
              </a:lnSpc>
              <a:spcAft>
                <a:spcPts val="900"/>
              </a:spcAft>
            </a:pPr>
            <a:r>
              <a:rPr sz="1150" b="0" i="0">
                <a:solidFill>
                  <a:srgbClr val="64748B"/>
                </a:solidFill>
                <a:latin typeface="Arial"/>
              </a:rPr>
              <a:t>The window is narrow: Granola is building down from capture; mySecond can bolt on memory. Speed is the strategy.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Moat: the data, not the engine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The engine is free for everyone — including us. Defensibility compounds above it.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920240"/>
            <a:ext cx="2423160" cy="13716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2084832"/>
            <a:ext cx="2057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3DDC84"/>
                </a:solidFill>
                <a:latin typeface="Courier New"/>
              </a:rPr>
              <a:t>CAPTURE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468880"/>
            <a:ext cx="205740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meetings · tickets · interviews</a:t>
            </a:r>
          </a:p>
        </p:txBody>
      </p:sp>
      <p:sp>
        <p:nvSpPr>
          <p:cNvPr id="7" name="Rectangle 6"/>
          <p:cNvSpPr/>
          <p:nvPr/>
        </p:nvSpPr>
        <p:spPr>
          <a:xfrm>
            <a:off x="3383280" y="1920240"/>
            <a:ext cx="2423160" cy="13716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566160" y="2084832"/>
            <a:ext cx="2057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3DDC84"/>
                </a:solidFill>
                <a:latin typeface="Courier New"/>
              </a:rPr>
              <a:t>MEMORY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2468880"/>
            <a:ext cx="205740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provenance-tagged · deduped · linked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83280" y="3794760"/>
            <a:ext cx="2423160" cy="13716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66160" y="3959352"/>
            <a:ext cx="2057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3DDC84"/>
                </a:solidFill>
                <a:latin typeface="Courier New"/>
              </a:rPr>
              <a:t>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6160" y="4343400"/>
            <a:ext cx="205740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PRDs &amp; answers with receipts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794760"/>
            <a:ext cx="2423160" cy="13716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959352"/>
            <a:ext cx="2057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3DDC84"/>
                </a:solidFill>
                <a:latin typeface="Courier New"/>
              </a:rPr>
              <a:t>TRUST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343400"/>
            <a:ext cx="205740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 i="0">
                <a:solidFill>
                  <a:srgbClr val="E2E8F0"/>
                </a:solidFill>
                <a:latin typeface="Arial"/>
              </a:rPr>
              <a:t>more usage → more capture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90672" y="2423160"/>
            <a:ext cx="31089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3346704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 i="0">
                <a:solidFill>
                  <a:srgbClr val="64748B"/>
                </a:solidFill>
                <a:latin typeface="Arial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90672" y="4297680"/>
            <a:ext cx="32918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 i="0">
                <a:solidFill>
                  <a:srgbClr val="64748B"/>
                </a:solidFill>
                <a:latin typeface="Arial"/>
              </a:rPr>
              <a:t>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1640" y="3346704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 i="0">
                <a:solidFill>
                  <a:srgbClr val="64748B"/>
                </a:solidFill>
                <a:latin typeface="Arial"/>
              </a:rPr>
              <a:t>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349240"/>
            <a:ext cx="5120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50" b="0" i="1">
                <a:solidFill>
                  <a:srgbClr val="64748B"/>
                </a:solidFill>
                <a:latin typeface="Arial"/>
              </a:rPr>
              <a:t>Switching cost grows with every claim: files export, but the compounding graph and provenance web don’t.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09360" y="1920240"/>
            <a:ext cx="5239512" cy="3246120"/>
          </a:xfrm>
          <a:prstGeom prst="rect">
            <a:avLst/>
          </a:prstGeom>
          <a:solidFill>
            <a:srgbClr val="141B29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0" y="2121408"/>
            <a:ext cx="4663440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100"/>
              </a:spcAft>
            </a:pPr>
            <a:r>
              <a:rPr sz="1250" b="1" i="0">
                <a:solidFill>
                  <a:srgbClr val="E2E8F0"/>
                </a:solidFill>
                <a:latin typeface="Arial"/>
              </a:rPr>
              <a:t>1  Accumulated brain = switching cost</a:t>
            </a:r>
            <a:r>
              <a:rPr sz="1150" b="0" i="0">
                <a:solidFill>
                  <a:srgbClr val="64748B"/>
                </a:solidFill>
                <a:latin typeface="Arial"/>
              </a:rPr>
              <a:t>  — history, graph and provenance don’t export as value</a:t>
            </a:r>
          </a:p>
          <a:p>
            <a:pPr algn="l">
              <a:lnSpc>
                <a:spcPct val="105000"/>
              </a:lnSpc>
              <a:spcAft>
                <a:spcPts val="1100"/>
              </a:spcAft>
            </a:pPr>
            <a:r>
              <a:rPr sz="1250" b="1" i="0">
                <a:solidFill>
                  <a:srgbClr val="E2E8F0"/>
                </a:solidFill>
                <a:latin typeface="Arial"/>
              </a:rPr>
              <a:t>2  Vertical “should” encoding</a:t>
            </a:r>
            <a:r>
              <a:rPr sz="1150" b="0" i="0">
                <a:solidFill>
                  <a:srgbClr val="64748B"/>
                </a:solidFill>
                <a:latin typeface="Arial"/>
              </a:rPr>
              <a:t>  — PM frameworks as the drift baseline; the step YC calls genuinely unsolved</a:t>
            </a:r>
          </a:p>
          <a:p>
            <a:pPr algn="l">
              <a:lnSpc>
                <a:spcPct val="105000"/>
              </a:lnSpc>
              <a:spcAft>
                <a:spcPts val="1100"/>
              </a:spcAft>
            </a:pPr>
            <a:r>
              <a:rPr sz="1250" b="1" i="0">
                <a:solidFill>
                  <a:srgbClr val="E2E8F0"/>
                </a:solidFill>
                <a:latin typeface="Arial"/>
              </a:rPr>
              <a:t>3  Local-first trust</a:t>
            </a:r>
            <a:r>
              <a:rPr sz="1150" b="0" i="0">
                <a:solidFill>
                  <a:srgbClr val="64748B"/>
                </a:solidFill>
                <a:latin typeface="Arial"/>
              </a:rPr>
              <a:t>  — your repo, your git, never pushed. The anti-cloud-brain posture</a:t>
            </a:r>
          </a:p>
          <a:p>
            <a:pPr algn="l">
              <a:lnSpc>
                <a:spcPct val="105000"/>
              </a:lnSpc>
              <a:spcAft>
                <a:spcPts val="1100"/>
              </a:spcAft>
            </a:pPr>
            <a:r>
              <a:rPr sz="1250" b="1" i="0">
                <a:solidFill>
                  <a:srgbClr val="E2E8F0"/>
                </a:solidFill>
                <a:latin typeface="Arial"/>
              </a:rPr>
              <a:t>4  Org data gravity</a:t>
            </a:r>
            <a:r>
              <a:rPr sz="1150" b="0" i="0">
                <a:solidFill>
                  <a:srgbClr val="64748B"/>
                </a:solidFill>
                <a:latin typeface="Arial"/>
              </a:rPr>
              <a:t>  — personal brains federate into the team brain; the brain earns the OS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9360" y="5349240"/>
            <a:ext cx="5239512" cy="68580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0" y="5486400"/>
            <a:ext cx="4754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0" i="0">
                <a:solidFill>
                  <a:srgbClr val="7FE8B0"/>
                </a:solidFill>
                <a:latin typeface="Courier New"/>
              </a:rPr>
              <a:t>Not a moat: the memory engine itself — an MIT-free commodity. Defensibility = data + loop + vertical.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A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E2E8F0"/>
                </a:solidFill>
                <a:latin typeface="Arial"/>
              </a:rPr>
              <a:t>Go-to-market: three motions, one funnel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6128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50" b="0" i="0">
                <a:solidFill>
                  <a:srgbClr val="64748B"/>
                </a:solidFill>
                <a:latin typeface="Arial"/>
              </a:rPr>
              <a:t>Escape the creator knife-fight by selling evidence, not instructions.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691640"/>
            <a:ext cx="3611880" cy="265176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74519"/>
            <a:ext cx="3154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3DDC84"/>
                </a:solidFill>
                <a:latin typeface="Courier New"/>
              </a:rPr>
              <a:t>M1 · BOTTOM-UP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240280"/>
            <a:ext cx="31546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 i="0">
                <a:solidFill>
                  <a:srgbClr val="E2E8F0"/>
                </a:solidFill>
                <a:latin typeface="Arial"/>
              </a:rPr>
              <a:t>The “receipts” demo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724912"/>
            <a:ext cx="3136392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 i="0">
                <a:solidFill>
                  <a:srgbClr val="E2E8F0"/>
                </a:solidFill>
                <a:latin typeface="Arial"/>
              </a:rPr>
              <a:t>Content built on the receipts demo vs ChatGPT amnesia. Skills free · email captured from day one. Consulting capped at ≤20% — every engagement dogfoods the product.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81144" y="1691640"/>
            <a:ext cx="3611880" cy="265176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09744" y="1874519"/>
            <a:ext cx="3154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3DDC84"/>
                </a:solidFill>
                <a:latin typeface="Courier New"/>
              </a:rPr>
              <a:t>M2 · DESIGN PARTNERS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9744" y="2240280"/>
            <a:ext cx="31546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 i="0">
                <a:solidFill>
                  <a:srgbClr val="E2E8F0"/>
                </a:solidFill>
                <a:latin typeface="Arial"/>
              </a:rPr>
              <a:t>Sell the loop upmarket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9744" y="2724912"/>
            <a:ext cx="3136392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 i="0">
                <a:solidFill>
                  <a:srgbClr val="E2E8F0"/>
                </a:solidFill>
                <a:latin typeface="Arial"/>
              </a:rPr>
              <a:t>Weekly drift report hand-built for 5 PM leads, then productized. Team pricing $200–500/mo. Different buyer, empty channel.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22207" y="1691640"/>
            <a:ext cx="3611880" cy="2651760"/>
          </a:xfrm>
          <a:prstGeom prst="rect">
            <a:avLst/>
          </a:prstGeom>
          <a:solidFill>
            <a:srgbClr val="0F1420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50807" y="1874519"/>
            <a:ext cx="3154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3DDC84"/>
                </a:solidFill>
                <a:latin typeface="Courier New"/>
              </a:rPr>
              <a:t>M3 · PRICING FLIP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0807" y="2240280"/>
            <a:ext cx="31546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 i="0">
                <a:solidFill>
                  <a:srgbClr val="E2E8F0"/>
                </a:solidFill>
                <a:latin typeface="Arial"/>
              </a:rPr>
              <a:t>Skills free · memory metered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50807" y="2724912"/>
            <a:ext cx="3136392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 i="0">
                <a:solidFill>
                  <a:srgbClr val="E2E8F0"/>
                </a:solidFill>
                <a:latin typeface="Arial"/>
              </a:rPr>
              <a:t>Free: 25 memories, 1 project, all skills. $29–39/mo: unlimited memory + connectors + weekly sweep. Team tier lands with the loop.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4709160"/>
            <a:ext cx="10908792" cy="1371600"/>
          </a:xfrm>
          <a:prstGeom prst="rect">
            <a:avLst/>
          </a:prstGeom>
          <a:solidFill>
            <a:srgbClr val="141B29"/>
          </a:solidFill>
          <a:ln w="9525">
            <a:solidFill>
              <a:srgbClr val="1E2D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64748B"/>
                </a:solidFill>
                <a:latin typeface="Courier New"/>
              </a:rPr>
              <a:t>THE FUNNEL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257800"/>
            <a:ext cx="2194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 i="0">
                <a:solidFill>
                  <a:srgbClr val="E2E8F0"/>
                </a:solidFill>
                <a:latin typeface="Arial"/>
              </a:rPr>
              <a:t>content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650992"/>
            <a:ext cx="2286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receipts demo posts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63240" y="5285232"/>
            <a:ext cx="365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0" y="5257800"/>
            <a:ext cx="2194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 i="0">
                <a:solidFill>
                  <a:srgbClr val="E2E8F0"/>
                </a:solidFill>
                <a:latin typeface="Arial"/>
              </a:rPr>
              <a:t>free brain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0" y="5650992"/>
            <a:ext cx="2286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first cited answer &lt; 45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06440" y="5285232"/>
            <a:ext cx="365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5257800"/>
            <a:ext cx="2194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 i="0">
                <a:solidFill>
                  <a:srgbClr val="E2E8F0"/>
                </a:solidFill>
                <a:latin typeface="Arial"/>
              </a:rPr>
              <a:t>paid memory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5650992"/>
            <a:ext cx="2286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$29–39 / mo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49640" y="5285232"/>
            <a:ext cx="365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800" b="1" i="0">
                <a:solidFill>
                  <a:srgbClr val="64748B"/>
                </a:solidFill>
                <a:latin typeface="Arial"/>
              </a:rPr>
              <a:t>→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0" y="5257800"/>
            <a:ext cx="2194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 i="0">
                <a:solidFill>
                  <a:srgbClr val="E2E8F0"/>
                </a:solidFill>
                <a:latin typeface="Arial"/>
              </a:rPr>
              <a:t>team loop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0" y="5650992"/>
            <a:ext cx="2286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$200–500 / mo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92840" y="6473952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Aft>
                <a:spcPts val="400"/>
              </a:spcAft>
            </a:pPr>
            <a:r>
              <a:rPr sz="1000" b="0" i="0">
                <a:solidFill>
                  <a:srgbClr val="64748B"/>
                </a:solidFill>
                <a:latin typeface="Courier New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